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8"/>
  </p:notesMasterIdLst>
  <p:sldIdLst>
    <p:sldId id="275" r:id="rId5"/>
    <p:sldId id="269" r:id="rId6"/>
    <p:sldId id="274" r:id="rId7"/>
    <p:sldId id="278" r:id="rId8"/>
    <p:sldId id="279" r:id="rId9"/>
    <p:sldId id="280" r:id="rId10"/>
    <p:sldId id="277" r:id="rId11"/>
    <p:sldId id="281" r:id="rId12"/>
    <p:sldId id="270" r:id="rId13"/>
    <p:sldId id="271" r:id="rId14"/>
    <p:sldId id="272" r:id="rId15"/>
    <p:sldId id="273" r:id="rId16"/>
    <p:sldId id="276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3T23:56:32.215" idx="1">
    <p:pos x="10" y="10"/>
    <p:text>Comment from Joe Bungo: Are we missing a slide that puts all the code together?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971E4-7BE8-4A5F-983E-2670F2B80ECB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E7EE-571E-4B04-8D5B-777CCE7F4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9930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3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85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9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60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80384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Privatization </a:t>
            </a:r>
            <a:r>
              <a:rPr lang="en-US" dirty="0" smtClean="0"/>
              <a:t>Technique for Improved Throughput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7.5 – </a:t>
            </a:r>
            <a:r>
              <a:rPr lang="it-IT" sz="1600" dirty="0"/>
              <a:t>Parallel Computation Patterns (Histogram)</a:t>
            </a:r>
            <a:endParaRPr lang="en-US" sz="1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41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06">
        <p:fade/>
      </p:transition>
    </mc:Choice>
    <mc:Fallback xmlns="">
      <p:transition spd="med" advTm="10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Private Histogram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i =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blockIdx.x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blockDim.x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// stride is total number of threads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stride =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blockDim.x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gridDim.x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while (i &lt; size) {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atomicAdd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( &amp;(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private_histo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[buffer[i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]/4), 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1);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     i += stride;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53D630E-222A-4D9B-A1C0-0417350CB20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707">
        <p:fade/>
      </p:transition>
    </mc:Choice>
    <mc:Fallback xmlns="">
      <p:transition spd="med" advTm="54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Final Histogram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0" y="819263"/>
            <a:ext cx="6781800" cy="4023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// wait for all other threads in the block to finish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__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syncthreads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if (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&lt; 7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</a:t>
            </a:r>
            <a:r>
              <a:rPr lang="en-US" sz="16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atomicAdd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(&amp;(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]), </a:t>
            </a:r>
            <a:r>
              <a:rPr lang="en-US" sz="16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private_histo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6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] );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F911155-CCF0-4E1D-8E99-B66700B39D3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08">
        <p:fade/>
      </p:transition>
    </mc:Choice>
    <mc:Fallback xmlns="">
      <p:transition spd="med" advTm="55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More on Privatization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Privatization is a powerful and frequently used </a:t>
            </a:r>
            <a:r>
              <a:rPr lang="en-US" sz="1600" dirty="0" smtClean="0"/>
              <a:t>technique </a:t>
            </a:r>
            <a:r>
              <a:rPr lang="en-US" sz="1600" dirty="0"/>
              <a:t>for parallelizing applications</a:t>
            </a:r>
          </a:p>
          <a:p>
            <a:pPr lvl="1"/>
            <a:endParaRPr lang="en-US" sz="1600" dirty="0"/>
          </a:p>
          <a:p>
            <a:r>
              <a:rPr lang="en-US" sz="1600" dirty="0"/>
              <a:t>The operation needs to be associative and commutative</a:t>
            </a:r>
          </a:p>
          <a:p>
            <a:pPr lvl="1"/>
            <a:r>
              <a:rPr lang="en-US" sz="1400" dirty="0"/>
              <a:t>Histogram add operation is associative and </a:t>
            </a:r>
            <a:r>
              <a:rPr lang="en-US" sz="1400" dirty="0" smtClean="0"/>
              <a:t>commutative</a:t>
            </a:r>
          </a:p>
          <a:p>
            <a:pPr lvl="1"/>
            <a:r>
              <a:rPr lang="en-US" sz="1400" dirty="0" smtClean="0"/>
              <a:t>No privatization if the operation does not fit the requirement</a:t>
            </a:r>
            <a:endParaRPr lang="en-US" sz="1400" dirty="0"/>
          </a:p>
          <a:p>
            <a:pPr lvl="2"/>
            <a:endParaRPr lang="en-US" sz="1600" dirty="0"/>
          </a:p>
          <a:p>
            <a:r>
              <a:rPr lang="en-US" sz="1600" dirty="0"/>
              <a:t>The private histogram size needs to be small</a:t>
            </a:r>
          </a:p>
          <a:p>
            <a:pPr lvl="1"/>
            <a:r>
              <a:rPr lang="en-US" sz="1400" dirty="0"/>
              <a:t>Fits into shared memory</a:t>
            </a:r>
          </a:p>
          <a:p>
            <a:pPr marL="1028700" lvl="3" indent="0">
              <a:buNone/>
            </a:pPr>
            <a:endParaRPr lang="en-US" sz="1600" dirty="0"/>
          </a:p>
          <a:p>
            <a:r>
              <a:rPr lang="en-US" sz="1600" dirty="0"/>
              <a:t>What if the histogram is too large to privatize</a:t>
            </a:r>
            <a:r>
              <a:rPr lang="en-US" sz="1600" dirty="0" smtClean="0"/>
              <a:t>?</a:t>
            </a:r>
          </a:p>
          <a:p>
            <a:pPr lvl="1"/>
            <a:r>
              <a:rPr lang="en-US" sz="1267" dirty="0" smtClean="0"/>
              <a:t>Sometimes one can partially privatize an output histogram and use range testing to go to either global memory or shared memory</a:t>
            </a:r>
            <a:endParaRPr lang="en-US" sz="1267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AC82B0-D982-48A2-9C56-7235FCB7991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050">
        <p:fade/>
      </p:transition>
    </mc:Choice>
    <mc:Fallback xmlns="">
      <p:transition spd="med" advTm="144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50">
        <p:fade/>
      </p:transition>
    </mc:Choice>
    <mc:Fallback xmlns="">
      <p:transition spd="med" advTm="7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600" dirty="0"/>
              <a:t>L</a:t>
            </a:r>
            <a:r>
              <a:rPr lang="en-US" sz="1600" dirty="0" smtClean="0"/>
              <a:t>earn </a:t>
            </a:r>
            <a:r>
              <a:rPr lang="en-US" sz="1600" dirty="0"/>
              <a:t>to write a high performance </a:t>
            </a:r>
            <a:r>
              <a:rPr lang="en-US" sz="1600" dirty="0" smtClean="0"/>
              <a:t>kernel by privatizing outputs</a:t>
            </a:r>
            <a:endParaRPr lang="en-US" sz="1600" dirty="0"/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Privatization </a:t>
            </a:r>
            <a:r>
              <a:rPr lang="en-US" sz="1400" dirty="0" smtClean="0">
                <a:latin typeface="Arial" panose="020B0604020202020204" pitchFamily="34" charset="0"/>
              </a:rPr>
              <a:t>as a technique </a:t>
            </a:r>
            <a:r>
              <a:rPr lang="en-US" sz="1400" dirty="0">
                <a:latin typeface="Arial" panose="020B0604020202020204" pitchFamily="34" charset="0"/>
              </a:rPr>
              <a:t>for reducing latency, increasing throughput, and reducing </a:t>
            </a:r>
            <a:r>
              <a:rPr lang="en-US" sz="1400" dirty="0" smtClean="0">
                <a:latin typeface="Arial" panose="020B0604020202020204" pitchFamily="34" charset="0"/>
              </a:rPr>
              <a:t>serialization</a:t>
            </a:r>
          </a:p>
          <a:p>
            <a:pPr marL="642938" lvl="1" indent="-342900">
              <a:defRPr/>
            </a:pPr>
            <a:r>
              <a:rPr lang="en-US" sz="1400" dirty="0" smtClean="0"/>
              <a:t>A high performance privatized histogram kernel </a:t>
            </a:r>
            <a:endParaRPr lang="en-US" sz="1400" dirty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Practical </a:t>
            </a:r>
            <a:r>
              <a:rPr lang="en-US" sz="1400" dirty="0" smtClean="0"/>
              <a:t>example</a:t>
            </a:r>
            <a:r>
              <a:rPr lang="en-US" sz="1400" dirty="0" smtClean="0">
                <a:latin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</a:rPr>
              <a:t>of </a:t>
            </a:r>
            <a:r>
              <a:rPr lang="en-US" sz="1400" dirty="0" smtClean="0">
                <a:latin typeface="Arial" panose="020B0604020202020204" pitchFamily="34" charset="0"/>
              </a:rPr>
              <a:t>using shared </a:t>
            </a:r>
            <a:r>
              <a:rPr lang="en-US" sz="1400" dirty="0">
                <a:latin typeface="Arial" panose="020B0604020202020204" pitchFamily="34" charset="0"/>
              </a:rPr>
              <a:t>memory and L2 cache atomic operations</a:t>
            </a:r>
            <a:endParaRPr lang="en-US" sz="1400" dirty="0"/>
          </a:p>
          <a:p>
            <a:pPr marL="300038" lvl="1" indent="0">
              <a:buNone/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731044" lvl="1" indent="-302419">
              <a:defRPr/>
            </a:pP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702175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3D90661-3C23-4613-A1CA-B54D9F3D8548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97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0059"/>
      </p:ext>
    </p:extLst>
  </p:cSld>
  <p:clrMapOvr>
    <a:masterClrMapping/>
  </p:clrMapOvr>
  <p:transition advTm="33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Privatization</a:t>
            </a:r>
          </a:p>
        </p:txBody>
      </p:sp>
      <p:sp>
        <p:nvSpPr>
          <p:cNvPr id="30744" name="Rectangle 7"/>
          <p:cNvSpPr>
            <a:spLocks noChangeArrowheads="1"/>
          </p:cNvSpPr>
          <p:nvPr/>
        </p:nvSpPr>
        <p:spPr bwMode="auto">
          <a:xfrm>
            <a:off x="1042575" y="2777305"/>
            <a:ext cx="800100" cy="1369219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Copy</a:t>
            </a:r>
          </a:p>
        </p:txBody>
      </p:sp>
      <p:sp>
        <p:nvSpPr>
          <p:cNvPr id="30745" name="TextBox 72"/>
          <p:cNvSpPr txBox="1">
            <a:spLocks noChangeArrowheads="1"/>
          </p:cNvSpPr>
          <p:nvPr/>
        </p:nvSpPr>
        <p:spPr bwMode="auto">
          <a:xfrm>
            <a:off x="1612127" y="1637876"/>
            <a:ext cx="33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…</a:t>
            </a:r>
          </a:p>
        </p:txBody>
      </p:sp>
      <p:cxnSp>
        <p:nvCxnSpPr>
          <p:cNvPr id="30746" name="Straight Arrow Connector 9"/>
          <p:cNvCxnSpPr>
            <a:cxnSpLocks noChangeShapeType="1"/>
            <a:stCxn id="30749" idx="2"/>
            <a:endCxn id="30744" idx="0"/>
          </p:cNvCxnSpPr>
          <p:nvPr/>
        </p:nvCxnSpPr>
        <p:spPr bwMode="auto">
          <a:xfrm>
            <a:off x="393941" y="1914875"/>
            <a:ext cx="1048684" cy="86243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7" name="Straight Arrow Connector 10"/>
          <p:cNvCxnSpPr>
            <a:cxnSpLocks noChangeShapeType="1"/>
            <a:stCxn id="30750" idx="2"/>
            <a:endCxn id="30744" idx="0"/>
          </p:cNvCxnSpPr>
          <p:nvPr/>
        </p:nvCxnSpPr>
        <p:spPr bwMode="auto">
          <a:xfrm>
            <a:off x="1059741" y="1914875"/>
            <a:ext cx="382884" cy="86243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8" name="Straight Arrow Connector 11"/>
          <p:cNvCxnSpPr>
            <a:cxnSpLocks noChangeShapeType="1"/>
            <a:stCxn id="30751" idx="2"/>
            <a:endCxn id="30744" idx="0"/>
          </p:cNvCxnSpPr>
          <p:nvPr/>
        </p:nvCxnSpPr>
        <p:spPr bwMode="auto">
          <a:xfrm flipH="1">
            <a:off x="1442625" y="1914875"/>
            <a:ext cx="1058277" cy="86243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9" name="TextBox 76"/>
          <p:cNvSpPr txBox="1">
            <a:spLocks noChangeArrowheads="1"/>
          </p:cNvSpPr>
          <p:nvPr/>
        </p:nvSpPr>
        <p:spPr bwMode="auto">
          <a:xfrm>
            <a:off x="55547" y="1637876"/>
            <a:ext cx="6767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Block 0</a:t>
            </a:r>
          </a:p>
        </p:txBody>
      </p:sp>
      <p:sp>
        <p:nvSpPr>
          <p:cNvPr id="30750" name="TextBox 77"/>
          <p:cNvSpPr txBox="1">
            <a:spLocks noChangeArrowheads="1"/>
          </p:cNvSpPr>
          <p:nvPr/>
        </p:nvSpPr>
        <p:spPr bwMode="auto">
          <a:xfrm>
            <a:off x="721347" y="1637876"/>
            <a:ext cx="6767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Block 1</a:t>
            </a:r>
          </a:p>
        </p:txBody>
      </p:sp>
      <p:sp>
        <p:nvSpPr>
          <p:cNvPr id="30751" name="TextBox 78"/>
          <p:cNvSpPr txBox="1">
            <a:spLocks noChangeArrowheads="1"/>
          </p:cNvSpPr>
          <p:nvPr/>
        </p:nvSpPr>
        <p:spPr bwMode="auto">
          <a:xfrm>
            <a:off x="2145676" y="1637876"/>
            <a:ext cx="710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Block N</a:t>
            </a:r>
          </a:p>
        </p:txBody>
      </p:sp>
      <p:pic>
        <p:nvPicPr>
          <p:cNvPr id="30752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7" y="2314884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3" name="Picture 80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63" y="2136902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4" name="Picture 81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98" y="2311613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5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39" y="1670354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6" name="TextBox 83"/>
          <p:cNvSpPr txBox="1">
            <a:spLocks noChangeArrowheads="1"/>
          </p:cNvSpPr>
          <p:nvPr/>
        </p:nvSpPr>
        <p:spPr bwMode="auto">
          <a:xfrm>
            <a:off x="955749" y="4143574"/>
            <a:ext cx="97654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Atomic Updates</a:t>
            </a:r>
          </a:p>
        </p:txBody>
      </p:sp>
      <p:grpSp>
        <p:nvGrpSpPr>
          <p:cNvPr id="30725" name="Group 255"/>
          <p:cNvGrpSpPr>
            <a:grpSpLocks/>
          </p:cNvGrpSpPr>
          <p:nvPr/>
        </p:nvGrpSpPr>
        <p:grpSpPr bwMode="auto">
          <a:xfrm>
            <a:off x="3143466" y="1041202"/>
            <a:ext cx="3086100" cy="3877865"/>
            <a:chOff x="14782800" y="6477000"/>
            <a:chExt cx="4114800" cy="5169932"/>
          </a:xfrm>
        </p:grpSpPr>
        <p:sp>
          <p:nvSpPr>
            <p:cNvPr id="30726" name="Rectangle 18"/>
            <p:cNvSpPr>
              <a:spLocks noChangeArrowheads="1"/>
            </p:cNvSpPr>
            <p:nvPr/>
          </p:nvSpPr>
          <p:spPr bwMode="auto">
            <a:xfrm>
              <a:off x="14782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0</a:t>
              </a:r>
            </a:p>
          </p:txBody>
        </p:sp>
        <p:sp>
          <p:nvSpPr>
            <p:cNvPr id="30727" name="Rectangle 19"/>
            <p:cNvSpPr>
              <a:spLocks noChangeArrowheads="1"/>
            </p:cNvSpPr>
            <p:nvPr/>
          </p:nvSpPr>
          <p:spPr bwMode="auto">
            <a:xfrm>
              <a:off x="160020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1</a:t>
              </a:r>
            </a:p>
          </p:txBody>
        </p:sp>
        <p:sp>
          <p:nvSpPr>
            <p:cNvPr id="30728" name="Rectangle 20"/>
            <p:cNvSpPr>
              <a:spLocks noChangeArrowheads="1"/>
            </p:cNvSpPr>
            <p:nvPr/>
          </p:nvSpPr>
          <p:spPr bwMode="auto">
            <a:xfrm>
              <a:off x="16535400" y="9821503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Copy</a:t>
              </a:r>
            </a:p>
          </p:txBody>
        </p:sp>
        <p:sp>
          <p:nvSpPr>
            <p:cNvPr id="30729" name="Rectangle 21"/>
            <p:cNvSpPr>
              <a:spLocks noChangeArrowheads="1"/>
            </p:cNvSpPr>
            <p:nvPr/>
          </p:nvSpPr>
          <p:spPr bwMode="auto">
            <a:xfrm>
              <a:off x="17830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N</a:t>
              </a:r>
            </a:p>
          </p:txBody>
        </p:sp>
        <p:cxnSp>
          <p:nvCxnSpPr>
            <p:cNvPr id="30730" name="Straight Connector 22"/>
            <p:cNvCxnSpPr>
              <a:cxnSpLocks noChangeShapeType="1"/>
            </p:cNvCxnSpPr>
            <p:nvPr/>
          </p:nvCxnSpPr>
          <p:spPr bwMode="auto">
            <a:xfrm>
              <a:off x="14782800" y="9437370"/>
              <a:ext cx="411480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1" name="Straight Connector 23"/>
            <p:cNvCxnSpPr>
              <a:cxnSpLocks noChangeShapeType="1"/>
              <a:stCxn id="30726" idx="2"/>
            </p:cNvCxnSpPr>
            <p:nvPr/>
          </p:nvCxnSpPr>
          <p:spPr bwMode="auto">
            <a:xfrm rot="5400000">
              <a:off x="15124927" y="9244509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2" name="Straight Connector 24"/>
            <p:cNvCxnSpPr>
              <a:cxnSpLocks noChangeShapeType="1"/>
            </p:cNvCxnSpPr>
            <p:nvPr/>
          </p:nvCxnSpPr>
          <p:spPr bwMode="auto">
            <a:xfrm rot="5400000">
              <a:off x="16344127" y="9246096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3" name="Straight Connector 25"/>
            <p:cNvCxnSpPr>
              <a:cxnSpLocks noChangeShapeType="1"/>
            </p:cNvCxnSpPr>
            <p:nvPr/>
          </p:nvCxnSpPr>
          <p:spPr bwMode="auto">
            <a:xfrm rot="5400000">
              <a:off x="18247540" y="9246096"/>
              <a:ext cx="384134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4" name="Straight Connector 26"/>
            <p:cNvCxnSpPr>
              <a:cxnSpLocks noChangeShapeType="1"/>
            </p:cNvCxnSpPr>
            <p:nvPr/>
          </p:nvCxnSpPr>
          <p:spPr bwMode="auto">
            <a:xfrm rot="5400000">
              <a:off x="16877527" y="9630230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6" name="TextBox 62"/>
            <p:cNvSpPr txBox="1">
              <a:spLocks noChangeArrowheads="1"/>
            </p:cNvSpPr>
            <p:nvPr/>
          </p:nvSpPr>
          <p:spPr bwMode="auto">
            <a:xfrm>
              <a:off x="17221200" y="7957067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  <p:cxnSp>
          <p:nvCxnSpPr>
            <p:cNvPr id="30737" name="Straight Arrow Connector 29"/>
            <p:cNvCxnSpPr>
              <a:cxnSpLocks noChangeShapeType="1"/>
              <a:endCxn id="30726" idx="0"/>
            </p:cNvCxnSpPr>
            <p:nvPr/>
          </p:nvCxnSpPr>
          <p:spPr bwMode="auto">
            <a:xfrm rot="16200000" flipH="1">
              <a:off x="15124927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8" name="Straight Arrow Connector 30"/>
            <p:cNvCxnSpPr>
              <a:cxnSpLocks noChangeShapeType="1"/>
            </p:cNvCxnSpPr>
            <p:nvPr/>
          </p:nvCxnSpPr>
          <p:spPr bwMode="auto">
            <a:xfrm rot="16200000" flipH="1">
              <a:off x="16347302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9" name="Straight Arrow Connector 31"/>
            <p:cNvCxnSpPr>
              <a:cxnSpLocks noChangeShapeType="1"/>
            </p:cNvCxnSpPr>
            <p:nvPr/>
          </p:nvCxnSpPr>
          <p:spPr bwMode="auto">
            <a:xfrm rot="16200000" flipH="1">
              <a:off x="18257392" y="7035743"/>
              <a:ext cx="380959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40" name="TextBox 66"/>
            <p:cNvSpPr txBox="1">
              <a:spLocks noChangeArrowheads="1"/>
            </p:cNvSpPr>
            <p:nvPr/>
          </p:nvSpPr>
          <p:spPr bwMode="auto">
            <a:xfrm>
              <a:off x="14887081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0</a:t>
              </a:r>
            </a:p>
          </p:txBody>
        </p:sp>
        <p:sp>
          <p:nvSpPr>
            <p:cNvPr id="30741" name="TextBox 67"/>
            <p:cNvSpPr txBox="1">
              <a:spLocks noChangeArrowheads="1"/>
            </p:cNvSpPr>
            <p:nvPr/>
          </p:nvSpPr>
          <p:spPr bwMode="auto">
            <a:xfrm>
              <a:off x="16109459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1</a:t>
              </a:r>
            </a:p>
          </p:txBody>
        </p:sp>
        <p:sp>
          <p:nvSpPr>
            <p:cNvPr id="30742" name="TextBox 68"/>
            <p:cNvSpPr txBox="1">
              <a:spLocks noChangeArrowheads="1"/>
            </p:cNvSpPr>
            <p:nvPr/>
          </p:nvSpPr>
          <p:spPr bwMode="auto">
            <a:xfrm>
              <a:off x="17931413" y="6477000"/>
              <a:ext cx="947268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N</a:t>
              </a:r>
            </a:p>
          </p:txBody>
        </p:sp>
        <p:sp>
          <p:nvSpPr>
            <p:cNvPr id="30743" name="TextBox 69"/>
            <p:cNvSpPr txBox="1">
              <a:spLocks noChangeArrowheads="1"/>
            </p:cNvSpPr>
            <p:nvPr/>
          </p:nvSpPr>
          <p:spPr bwMode="auto">
            <a:xfrm>
              <a:off x="17212351" y="6477000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</p:grpSp>
      <p:sp>
        <p:nvSpPr>
          <p:cNvPr id="3" name="Right Arrow 2"/>
          <p:cNvSpPr/>
          <p:nvPr/>
        </p:nvSpPr>
        <p:spPr>
          <a:xfrm>
            <a:off x="2375173" y="2586427"/>
            <a:ext cx="427252" cy="3937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3" y="1267371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96" y="1251987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10"/>
          <p:cNvCxnSpPr>
            <a:cxnSpLocks noChangeShapeType="1"/>
            <a:endCxn id="30744" idx="0"/>
          </p:cNvCxnSpPr>
          <p:nvPr/>
        </p:nvCxnSpPr>
        <p:spPr bwMode="auto">
          <a:xfrm flipH="1">
            <a:off x="1442626" y="1921537"/>
            <a:ext cx="186589" cy="8557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29"/>
          <p:cNvCxnSpPr>
            <a:cxnSpLocks noChangeShapeType="1"/>
          </p:cNvCxnSpPr>
          <p:nvPr/>
        </p:nvCxnSpPr>
        <p:spPr bwMode="auto">
          <a:xfrm rot="16200000" flipH="1">
            <a:off x="3225051" y="1472971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0"/>
          <p:cNvCxnSpPr>
            <a:cxnSpLocks noChangeShapeType="1"/>
          </p:cNvCxnSpPr>
          <p:nvPr/>
        </p:nvCxnSpPr>
        <p:spPr bwMode="auto">
          <a:xfrm flipH="1">
            <a:off x="4313175" y="1324958"/>
            <a:ext cx="2794" cy="259616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30"/>
          <p:cNvCxnSpPr>
            <a:cxnSpLocks noChangeShapeType="1"/>
          </p:cNvCxnSpPr>
          <p:nvPr/>
        </p:nvCxnSpPr>
        <p:spPr bwMode="auto">
          <a:xfrm rot="16200000" flipH="1">
            <a:off x="5605582" y="1456138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49" y="12435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49" y="1235605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92" y="12506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13" y="3329709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74" y="2187336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5400000">
            <a:off x="1238993" y="1409752"/>
            <a:ext cx="409679" cy="3235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07515" y="734026"/>
            <a:ext cx="3216173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Heavy contention and serialization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43757"/>
            <a:ext cx="609600" cy="609600"/>
          </a:xfrm>
          <a:prstGeom prst="rect">
            <a:avLst/>
          </a:prstGeom>
        </p:spPr>
      </p:pic>
      <p:pic>
        <p:nvPicPr>
          <p:cNvPr id="50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2" y="2180725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1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736">
        <p:fade/>
      </p:transition>
    </mc:Choice>
    <mc:Fallback xmlns="">
      <p:transition spd="med" advTm="26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Privatization (cont.)</a:t>
            </a:r>
          </a:p>
        </p:txBody>
      </p:sp>
      <p:grpSp>
        <p:nvGrpSpPr>
          <p:cNvPr id="30724" name="Group 254"/>
          <p:cNvGrpSpPr>
            <a:grpSpLocks/>
          </p:cNvGrpSpPr>
          <p:nvPr/>
        </p:nvGrpSpPr>
        <p:grpSpPr bwMode="auto">
          <a:xfrm>
            <a:off x="55547" y="1637876"/>
            <a:ext cx="4145194" cy="2736530"/>
            <a:chOff x="20936550" y="6705600"/>
            <a:chExt cx="5528018" cy="3648927"/>
          </a:xfrm>
        </p:grpSpPr>
        <p:sp>
          <p:nvSpPr>
            <p:cNvPr id="30744" name="Rectangle 7"/>
            <p:cNvSpPr>
              <a:spLocks noChangeArrowheads="1"/>
            </p:cNvSpPr>
            <p:nvPr/>
          </p:nvSpPr>
          <p:spPr bwMode="auto">
            <a:xfrm>
              <a:off x="22252848" y="8224930"/>
              <a:ext cx="1067011" cy="1825735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Copy</a:t>
              </a:r>
            </a:p>
          </p:txBody>
        </p:sp>
        <p:sp>
          <p:nvSpPr>
            <p:cNvPr id="30745" name="TextBox 72"/>
            <p:cNvSpPr txBox="1">
              <a:spLocks noChangeArrowheads="1"/>
            </p:cNvSpPr>
            <p:nvPr/>
          </p:nvSpPr>
          <p:spPr bwMode="auto">
            <a:xfrm>
              <a:off x="23012400" y="6705600"/>
              <a:ext cx="451495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  <p:cxnSp>
          <p:nvCxnSpPr>
            <p:cNvPr id="30746" name="Straight Arrow Connector 9"/>
            <p:cNvCxnSpPr>
              <a:cxnSpLocks noChangeShapeType="1"/>
              <a:stCxn id="30749" idx="2"/>
              <a:endCxn id="30744" idx="0"/>
            </p:cNvCxnSpPr>
            <p:nvPr/>
          </p:nvCxnSpPr>
          <p:spPr bwMode="auto">
            <a:xfrm>
              <a:off x="21387831" y="7074954"/>
              <a:ext cx="1398522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7" name="Straight Arrow Connector 10"/>
            <p:cNvCxnSpPr>
              <a:cxnSpLocks noChangeShapeType="1"/>
              <a:stCxn id="30750" idx="2"/>
              <a:endCxn id="30744" idx="0"/>
            </p:cNvCxnSpPr>
            <p:nvPr/>
          </p:nvCxnSpPr>
          <p:spPr bwMode="auto">
            <a:xfrm>
              <a:off x="22275740" y="7074954"/>
              <a:ext cx="510613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8" name="Straight Arrow Connector 11"/>
            <p:cNvCxnSpPr>
              <a:cxnSpLocks noChangeShapeType="1"/>
              <a:stCxn id="30751" idx="2"/>
              <a:endCxn id="30744" idx="0"/>
            </p:cNvCxnSpPr>
            <p:nvPr/>
          </p:nvCxnSpPr>
          <p:spPr bwMode="auto">
            <a:xfrm flipH="1">
              <a:off x="22786353" y="7074954"/>
              <a:ext cx="1411315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49" name="TextBox 76"/>
            <p:cNvSpPr txBox="1">
              <a:spLocks noChangeArrowheads="1"/>
            </p:cNvSpPr>
            <p:nvPr/>
          </p:nvSpPr>
          <p:spPr bwMode="auto">
            <a:xfrm>
              <a:off x="20936550" y="6705600"/>
              <a:ext cx="902562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0</a:t>
              </a:r>
            </a:p>
          </p:txBody>
        </p:sp>
        <p:sp>
          <p:nvSpPr>
            <p:cNvPr id="30750" name="TextBox 77"/>
            <p:cNvSpPr txBox="1">
              <a:spLocks noChangeArrowheads="1"/>
            </p:cNvSpPr>
            <p:nvPr/>
          </p:nvSpPr>
          <p:spPr bwMode="auto">
            <a:xfrm>
              <a:off x="21824459" y="6705600"/>
              <a:ext cx="902562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1</a:t>
              </a:r>
            </a:p>
          </p:txBody>
        </p:sp>
        <p:sp>
          <p:nvSpPr>
            <p:cNvPr id="30751" name="TextBox 78"/>
            <p:cNvSpPr txBox="1">
              <a:spLocks noChangeArrowheads="1"/>
            </p:cNvSpPr>
            <p:nvPr/>
          </p:nvSpPr>
          <p:spPr bwMode="auto">
            <a:xfrm>
              <a:off x="23723940" y="6705600"/>
              <a:ext cx="947455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N</a:t>
              </a:r>
            </a:p>
          </p:txBody>
        </p:sp>
        <p:pic>
          <p:nvPicPr>
            <p:cNvPr id="30752" name="Picture 79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4459" y="7608332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3" name="Picture 80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3432" y="7379732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4" name="Picture 81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5800" y="7603970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5" name="Picture 82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0400" y="6748906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56" name="TextBox 83"/>
            <p:cNvSpPr txBox="1">
              <a:spLocks noChangeArrowheads="1"/>
            </p:cNvSpPr>
            <p:nvPr/>
          </p:nvSpPr>
          <p:spPr bwMode="auto">
            <a:xfrm>
              <a:off x="22137057" y="10046732"/>
              <a:ext cx="1302323" cy="30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Atomic Updates</a:t>
              </a:r>
            </a:p>
          </p:txBody>
        </p:sp>
      </p:grpSp>
      <p:grpSp>
        <p:nvGrpSpPr>
          <p:cNvPr id="30725" name="Group 255"/>
          <p:cNvGrpSpPr>
            <a:grpSpLocks/>
          </p:cNvGrpSpPr>
          <p:nvPr/>
        </p:nvGrpSpPr>
        <p:grpSpPr bwMode="auto">
          <a:xfrm>
            <a:off x="3143466" y="1041202"/>
            <a:ext cx="3086100" cy="3877865"/>
            <a:chOff x="14782800" y="6477000"/>
            <a:chExt cx="4114800" cy="5169932"/>
          </a:xfrm>
        </p:grpSpPr>
        <p:sp>
          <p:nvSpPr>
            <p:cNvPr id="30726" name="Rectangle 18"/>
            <p:cNvSpPr>
              <a:spLocks noChangeArrowheads="1"/>
            </p:cNvSpPr>
            <p:nvPr/>
          </p:nvSpPr>
          <p:spPr bwMode="auto">
            <a:xfrm>
              <a:off x="14782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0</a:t>
              </a:r>
            </a:p>
          </p:txBody>
        </p:sp>
        <p:sp>
          <p:nvSpPr>
            <p:cNvPr id="30727" name="Rectangle 19"/>
            <p:cNvSpPr>
              <a:spLocks noChangeArrowheads="1"/>
            </p:cNvSpPr>
            <p:nvPr/>
          </p:nvSpPr>
          <p:spPr bwMode="auto">
            <a:xfrm>
              <a:off x="160020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1</a:t>
              </a:r>
            </a:p>
          </p:txBody>
        </p:sp>
        <p:sp>
          <p:nvSpPr>
            <p:cNvPr id="30728" name="Rectangle 20"/>
            <p:cNvSpPr>
              <a:spLocks noChangeArrowheads="1"/>
            </p:cNvSpPr>
            <p:nvPr/>
          </p:nvSpPr>
          <p:spPr bwMode="auto">
            <a:xfrm>
              <a:off x="16535400" y="9821503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Copy</a:t>
              </a:r>
            </a:p>
          </p:txBody>
        </p:sp>
        <p:sp>
          <p:nvSpPr>
            <p:cNvPr id="30729" name="Rectangle 21"/>
            <p:cNvSpPr>
              <a:spLocks noChangeArrowheads="1"/>
            </p:cNvSpPr>
            <p:nvPr/>
          </p:nvSpPr>
          <p:spPr bwMode="auto">
            <a:xfrm>
              <a:off x="17830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N</a:t>
              </a:r>
            </a:p>
          </p:txBody>
        </p:sp>
        <p:cxnSp>
          <p:nvCxnSpPr>
            <p:cNvPr id="30730" name="Straight Connector 22"/>
            <p:cNvCxnSpPr>
              <a:cxnSpLocks noChangeShapeType="1"/>
            </p:cNvCxnSpPr>
            <p:nvPr/>
          </p:nvCxnSpPr>
          <p:spPr bwMode="auto">
            <a:xfrm>
              <a:off x="14782800" y="9437370"/>
              <a:ext cx="411480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1" name="Straight Connector 23"/>
            <p:cNvCxnSpPr>
              <a:cxnSpLocks noChangeShapeType="1"/>
              <a:stCxn id="30726" idx="2"/>
            </p:cNvCxnSpPr>
            <p:nvPr/>
          </p:nvCxnSpPr>
          <p:spPr bwMode="auto">
            <a:xfrm rot="5400000">
              <a:off x="15124927" y="9244509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2" name="Straight Connector 24"/>
            <p:cNvCxnSpPr>
              <a:cxnSpLocks noChangeShapeType="1"/>
            </p:cNvCxnSpPr>
            <p:nvPr/>
          </p:nvCxnSpPr>
          <p:spPr bwMode="auto">
            <a:xfrm rot="5400000">
              <a:off x="16344127" y="9246096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3" name="Straight Connector 25"/>
            <p:cNvCxnSpPr>
              <a:cxnSpLocks noChangeShapeType="1"/>
            </p:cNvCxnSpPr>
            <p:nvPr/>
          </p:nvCxnSpPr>
          <p:spPr bwMode="auto">
            <a:xfrm rot="5400000">
              <a:off x="18247540" y="9246096"/>
              <a:ext cx="384134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4" name="Straight Connector 26"/>
            <p:cNvCxnSpPr>
              <a:cxnSpLocks noChangeShapeType="1"/>
            </p:cNvCxnSpPr>
            <p:nvPr/>
          </p:nvCxnSpPr>
          <p:spPr bwMode="auto">
            <a:xfrm rot="5400000">
              <a:off x="16877527" y="9630230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6" name="TextBox 62"/>
            <p:cNvSpPr txBox="1">
              <a:spLocks noChangeArrowheads="1"/>
            </p:cNvSpPr>
            <p:nvPr/>
          </p:nvSpPr>
          <p:spPr bwMode="auto">
            <a:xfrm>
              <a:off x="17221200" y="7957067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  <p:cxnSp>
          <p:nvCxnSpPr>
            <p:cNvPr id="30737" name="Straight Arrow Connector 29"/>
            <p:cNvCxnSpPr>
              <a:cxnSpLocks noChangeShapeType="1"/>
              <a:endCxn id="30726" idx="0"/>
            </p:cNvCxnSpPr>
            <p:nvPr/>
          </p:nvCxnSpPr>
          <p:spPr bwMode="auto">
            <a:xfrm rot="16200000" flipH="1">
              <a:off x="15124927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8" name="Straight Arrow Connector 30"/>
            <p:cNvCxnSpPr>
              <a:cxnSpLocks noChangeShapeType="1"/>
            </p:cNvCxnSpPr>
            <p:nvPr/>
          </p:nvCxnSpPr>
          <p:spPr bwMode="auto">
            <a:xfrm rot="16200000" flipH="1">
              <a:off x="16347302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9" name="Straight Arrow Connector 31"/>
            <p:cNvCxnSpPr>
              <a:cxnSpLocks noChangeShapeType="1"/>
            </p:cNvCxnSpPr>
            <p:nvPr/>
          </p:nvCxnSpPr>
          <p:spPr bwMode="auto">
            <a:xfrm rot="16200000" flipH="1">
              <a:off x="18257392" y="7035743"/>
              <a:ext cx="380959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40" name="TextBox 66"/>
            <p:cNvSpPr txBox="1">
              <a:spLocks noChangeArrowheads="1"/>
            </p:cNvSpPr>
            <p:nvPr/>
          </p:nvSpPr>
          <p:spPr bwMode="auto">
            <a:xfrm>
              <a:off x="14887081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0</a:t>
              </a:r>
            </a:p>
          </p:txBody>
        </p:sp>
        <p:sp>
          <p:nvSpPr>
            <p:cNvPr id="30741" name="TextBox 67"/>
            <p:cNvSpPr txBox="1">
              <a:spLocks noChangeArrowheads="1"/>
            </p:cNvSpPr>
            <p:nvPr/>
          </p:nvSpPr>
          <p:spPr bwMode="auto">
            <a:xfrm>
              <a:off x="16109459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1</a:t>
              </a:r>
            </a:p>
          </p:txBody>
        </p:sp>
        <p:sp>
          <p:nvSpPr>
            <p:cNvPr id="30742" name="TextBox 68"/>
            <p:cNvSpPr txBox="1">
              <a:spLocks noChangeArrowheads="1"/>
            </p:cNvSpPr>
            <p:nvPr/>
          </p:nvSpPr>
          <p:spPr bwMode="auto">
            <a:xfrm>
              <a:off x="17931413" y="6477000"/>
              <a:ext cx="947268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N</a:t>
              </a:r>
            </a:p>
          </p:txBody>
        </p:sp>
        <p:sp>
          <p:nvSpPr>
            <p:cNvPr id="30743" name="TextBox 69"/>
            <p:cNvSpPr txBox="1">
              <a:spLocks noChangeArrowheads="1"/>
            </p:cNvSpPr>
            <p:nvPr/>
          </p:nvSpPr>
          <p:spPr bwMode="auto">
            <a:xfrm>
              <a:off x="17212351" y="6477000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</p:grpSp>
      <p:sp>
        <p:nvSpPr>
          <p:cNvPr id="3" name="Right Arrow 2"/>
          <p:cNvSpPr/>
          <p:nvPr/>
        </p:nvSpPr>
        <p:spPr>
          <a:xfrm>
            <a:off x="2375173" y="2586427"/>
            <a:ext cx="427252" cy="3937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3" y="1267371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96" y="1251987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10"/>
          <p:cNvCxnSpPr>
            <a:cxnSpLocks noChangeShapeType="1"/>
            <a:endCxn id="30744" idx="0"/>
          </p:cNvCxnSpPr>
          <p:nvPr/>
        </p:nvCxnSpPr>
        <p:spPr bwMode="auto">
          <a:xfrm flipH="1">
            <a:off x="1442626" y="1921537"/>
            <a:ext cx="186589" cy="8557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29"/>
          <p:cNvCxnSpPr>
            <a:cxnSpLocks noChangeShapeType="1"/>
          </p:cNvCxnSpPr>
          <p:nvPr/>
        </p:nvCxnSpPr>
        <p:spPr bwMode="auto">
          <a:xfrm rot="16200000" flipH="1">
            <a:off x="3225051" y="1472971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0"/>
          <p:cNvCxnSpPr>
            <a:cxnSpLocks noChangeShapeType="1"/>
          </p:cNvCxnSpPr>
          <p:nvPr/>
        </p:nvCxnSpPr>
        <p:spPr bwMode="auto">
          <a:xfrm flipH="1">
            <a:off x="4313175" y="1324958"/>
            <a:ext cx="2794" cy="259616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30"/>
          <p:cNvCxnSpPr>
            <a:cxnSpLocks noChangeShapeType="1"/>
          </p:cNvCxnSpPr>
          <p:nvPr/>
        </p:nvCxnSpPr>
        <p:spPr bwMode="auto">
          <a:xfrm rot="16200000" flipH="1">
            <a:off x="5605582" y="1456138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49" y="12435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49" y="1235605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92" y="12506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13" y="3329709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73" y="2154301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5400000">
            <a:off x="4645751" y="952115"/>
            <a:ext cx="409679" cy="3235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43466" y="330436"/>
            <a:ext cx="3216173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less contention and serialization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74406"/>
            <a:ext cx="609600" cy="609600"/>
          </a:xfrm>
          <a:prstGeom prst="rect">
            <a:avLst/>
          </a:prstGeom>
        </p:spPr>
      </p:pic>
      <p:pic>
        <p:nvPicPr>
          <p:cNvPr id="53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9" y="1262204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811">
        <p:fade/>
      </p:transition>
    </mc:Choice>
    <mc:Fallback xmlns="">
      <p:transition spd="med" advTm="47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Privatization (cont.)</a:t>
            </a:r>
          </a:p>
        </p:txBody>
      </p:sp>
      <p:grpSp>
        <p:nvGrpSpPr>
          <p:cNvPr id="30724" name="Group 254"/>
          <p:cNvGrpSpPr>
            <a:grpSpLocks/>
          </p:cNvGrpSpPr>
          <p:nvPr/>
        </p:nvGrpSpPr>
        <p:grpSpPr bwMode="auto">
          <a:xfrm>
            <a:off x="55547" y="1637876"/>
            <a:ext cx="4145194" cy="2736530"/>
            <a:chOff x="20936550" y="6705600"/>
            <a:chExt cx="5528018" cy="3648927"/>
          </a:xfrm>
        </p:grpSpPr>
        <p:sp>
          <p:nvSpPr>
            <p:cNvPr id="30744" name="Rectangle 7"/>
            <p:cNvSpPr>
              <a:spLocks noChangeArrowheads="1"/>
            </p:cNvSpPr>
            <p:nvPr/>
          </p:nvSpPr>
          <p:spPr bwMode="auto">
            <a:xfrm>
              <a:off x="22252848" y="8224930"/>
              <a:ext cx="1067011" cy="1825735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Copy</a:t>
              </a:r>
            </a:p>
          </p:txBody>
        </p:sp>
        <p:sp>
          <p:nvSpPr>
            <p:cNvPr id="30745" name="TextBox 72"/>
            <p:cNvSpPr txBox="1">
              <a:spLocks noChangeArrowheads="1"/>
            </p:cNvSpPr>
            <p:nvPr/>
          </p:nvSpPr>
          <p:spPr bwMode="auto">
            <a:xfrm>
              <a:off x="23012400" y="6705600"/>
              <a:ext cx="451495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  <p:cxnSp>
          <p:nvCxnSpPr>
            <p:cNvPr id="30746" name="Straight Arrow Connector 9"/>
            <p:cNvCxnSpPr>
              <a:cxnSpLocks noChangeShapeType="1"/>
              <a:stCxn id="30749" idx="2"/>
              <a:endCxn id="30744" idx="0"/>
            </p:cNvCxnSpPr>
            <p:nvPr/>
          </p:nvCxnSpPr>
          <p:spPr bwMode="auto">
            <a:xfrm>
              <a:off x="21387831" y="7074954"/>
              <a:ext cx="1398522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7" name="Straight Arrow Connector 10"/>
            <p:cNvCxnSpPr>
              <a:cxnSpLocks noChangeShapeType="1"/>
              <a:stCxn id="30750" idx="2"/>
              <a:endCxn id="30744" idx="0"/>
            </p:cNvCxnSpPr>
            <p:nvPr/>
          </p:nvCxnSpPr>
          <p:spPr bwMode="auto">
            <a:xfrm>
              <a:off x="22275740" y="7074954"/>
              <a:ext cx="510613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8" name="Straight Arrow Connector 11"/>
            <p:cNvCxnSpPr>
              <a:cxnSpLocks noChangeShapeType="1"/>
              <a:stCxn id="30751" idx="2"/>
              <a:endCxn id="30744" idx="0"/>
            </p:cNvCxnSpPr>
            <p:nvPr/>
          </p:nvCxnSpPr>
          <p:spPr bwMode="auto">
            <a:xfrm flipH="1">
              <a:off x="22786353" y="7074954"/>
              <a:ext cx="1411315" cy="114997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49" name="TextBox 76"/>
            <p:cNvSpPr txBox="1">
              <a:spLocks noChangeArrowheads="1"/>
            </p:cNvSpPr>
            <p:nvPr/>
          </p:nvSpPr>
          <p:spPr bwMode="auto">
            <a:xfrm>
              <a:off x="20936550" y="6705600"/>
              <a:ext cx="902562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0</a:t>
              </a:r>
            </a:p>
          </p:txBody>
        </p:sp>
        <p:sp>
          <p:nvSpPr>
            <p:cNvPr id="30750" name="TextBox 77"/>
            <p:cNvSpPr txBox="1">
              <a:spLocks noChangeArrowheads="1"/>
            </p:cNvSpPr>
            <p:nvPr/>
          </p:nvSpPr>
          <p:spPr bwMode="auto">
            <a:xfrm>
              <a:off x="21824459" y="6705600"/>
              <a:ext cx="902562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1</a:t>
              </a:r>
            </a:p>
          </p:txBody>
        </p:sp>
        <p:sp>
          <p:nvSpPr>
            <p:cNvPr id="30751" name="TextBox 78"/>
            <p:cNvSpPr txBox="1">
              <a:spLocks noChangeArrowheads="1"/>
            </p:cNvSpPr>
            <p:nvPr/>
          </p:nvSpPr>
          <p:spPr bwMode="auto">
            <a:xfrm>
              <a:off x="23723940" y="6705600"/>
              <a:ext cx="947455" cy="36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N</a:t>
              </a:r>
            </a:p>
          </p:txBody>
        </p:sp>
        <p:pic>
          <p:nvPicPr>
            <p:cNvPr id="30752" name="Picture 79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4459" y="7608332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3" name="Picture 80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3432" y="7379732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4" name="Picture 81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5800" y="7603970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5" name="Picture 82" descr="lo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0400" y="6748906"/>
              <a:ext cx="164168" cy="23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56" name="TextBox 83"/>
            <p:cNvSpPr txBox="1">
              <a:spLocks noChangeArrowheads="1"/>
            </p:cNvSpPr>
            <p:nvPr/>
          </p:nvSpPr>
          <p:spPr bwMode="auto">
            <a:xfrm>
              <a:off x="22137057" y="10046732"/>
              <a:ext cx="1302323" cy="30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Atomic Updates</a:t>
              </a:r>
            </a:p>
          </p:txBody>
        </p:sp>
      </p:grpSp>
      <p:grpSp>
        <p:nvGrpSpPr>
          <p:cNvPr id="30725" name="Group 255"/>
          <p:cNvGrpSpPr>
            <a:grpSpLocks/>
          </p:cNvGrpSpPr>
          <p:nvPr/>
        </p:nvGrpSpPr>
        <p:grpSpPr bwMode="auto">
          <a:xfrm>
            <a:off x="3143466" y="1041202"/>
            <a:ext cx="3086100" cy="3877865"/>
            <a:chOff x="14782800" y="6477000"/>
            <a:chExt cx="4114800" cy="5169932"/>
          </a:xfrm>
        </p:grpSpPr>
        <p:sp>
          <p:nvSpPr>
            <p:cNvPr id="30726" name="Rectangle 18"/>
            <p:cNvSpPr>
              <a:spLocks noChangeArrowheads="1"/>
            </p:cNvSpPr>
            <p:nvPr/>
          </p:nvSpPr>
          <p:spPr bwMode="auto">
            <a:xfrm>
              <a:off x="14782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0</a:t>
              </a:r>
            </a:p>
          </p:txBody>
        </p:sp>
        <p:sp>
          <p:nvSpPr>
            <p:cNvPr id="30727" name="Rectangle 19"/>
            <p:cNvSpPr>
              <a:spLocks noChangeArrowheads="1"/>
            </p:cNvSpPr>
            <p:nvPr/>
          </p:nvSpPr>
          <p:spPr bwMode="auto">
            <a:xfrm>
              <a:off x="160020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1</a:t>
              </a:r>
            </a:p>
          </p:txBody>
        </p:sp>
        <p:sp>
          <p:nvSpPr>
            <p:cNvPr id="30728" name="Rectangle 20"/>
            <p:cNvSpPr>
              <a:spLocks noChangeArrowheads="1"/>
            </p:cNvSpPr>
            <p:nvPr/>
          </p:nvSpPr>
          <p:spPr bwMode="auto">
            <a:xfrm>
              <a:off x="16535400" y="9821503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Copy</a:t>
              </a:r>
            </a:p>
          </p:txBody>
        </p:sp>
        <p:sp>
          <p:nvSpPr>
            <p:cNvPr id="30729" name="Rectangle 21"/>
            <p:cNvSpPr>
              <a:spLocks noChangeArrowheads="1"/>
            </p:cNvSpPr>
            <p:nvPr/>
          </p:nvSpPr>
          <p:spPr bwMode="auto">
            <a:xfrm>
              <a:off x="17830800" y="7227807"/>
              <a:ext cx="1066800" cy="1825429"/>
            </a:xfrm>
            <a:prstGeom prst="rect">
              <a:avLst/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sz="120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Copy N</a:t>
              </a:r>
            </a:p>
          </p:txBody>
        </p:sp>
        <p:cxnSp>
          <p:nvCxnSpPr>
            <p:cNvPr id="30730" name="Straight Connector 22"/>
            <p:cNvCxnSpPr>
              <a:cxnSpLocks noChangeShapeType="1"/>
            </p:cNvCxnSpPr>
            <p:nvPr/>
          </p:nvCxnSpPr>
          <p:spPr bwMode="auto">
            <a:xfrm>
              <a:off x="14782800" y="9437370"/>
              <a:ext cx="411480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1" name="Straight Connector 23"/>
            <p:cNvCxnSpPr>
              <a:cxnSpLocks noChangeShapeType="1"/>
              <a:stCxn id="30726" idx="2"/>
            </p:cNvCxnSpPr>
            <p:nvPr/>
          </p:nvCxnSpPr>
          <p:spPr bwMode="auto">
            <a:xfrm rot="5400000">
              <a:off x="15124927" y="9244509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2" name="Straight Connector 24"/>
            <p:cNvCxnSpPr>
              <a:cxnSpLocks noChangeShapeType="1"/>
            </p:cNvCxnSpPr>
            <p:nvPr/>
          </p:nvCxnSpPr>
          <p:spPr bwMode="auto">
            <a:xfrm rot="5400000">
              <a:off x="16344127" y="9246096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3" name="Straight Connector 25"/>
            <p:cNvCxnSpPr>
              <a:cxnSpLocks noChangeShapeType="1"/>
            </p:cNvCxnSpPr>
            <p:nvPr/>
          </p:nvCxnSpPr>
          <p:spPr bwMode="auto">
            <a:xfrm rot="5400000">
              <a:off x="18247540" y="9246096"/>
              <a:ext cx="384134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4" name="Straight Connector 26"/>
            <p:cNvCxnSpPr>
              <a:cxnSpLocks noChangeShapeType="1"/>
            </p:cNvCxnSpPr>
            <p:nvPr/>
          </p:nvCxnSpPr>
          <p:spPr bwMode="auto">
            <a:xfrm rot="5400000">
              <a:off x="16877527" y="9630230"/>
              <a:ext cx="384134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6" name="TextBox 62"/>
            <p:cNvSpPr txBox="1">
              <a:spLocks noChangeArrowheads="1"/>
            </p:cNvSpPr>
            <p:nvPr/>
          </p:nvSpPr>
          <p:spPr bwMode="auto">
            <a:xfrm>
              <a:off x="17221200" y="7957067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  <p:cxnSp>
          <p:nvCxnSpPr>
            <p:cNvPr id="30737" name="Straight Arrow Connector 29"/>
            <p:cNvCxnSpPr>
              <a:cxnSpLocks noChangeShapeType="1"/>
              <a:endCxn id="30726" idx="0"/>
            </p:cNvCxnSpPr>
            <p:nvPr/>
          </p:nvCxnSpPr>
          <p:spPr bwMode="auto">
            <a:xfrm rot="16200000" flipH="1">
              <a:off x="15124927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8" name="Straight Arrow Connector 30"/>
            <p:cNvCxnSpPr>
              <a:cxnSpLocks noChangeShapeType="1"/>
            </p:cNvCxnSpPr>
            <p:nvPr/>
          </p:nvCxnSpPr>
          <p:spPr bwMode="auto">
            <a:xfrm rot="16200000" flipH="1">
              <a:off x="16347302" y="7036534"/>
              <a:ext cx="380959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9" name="Straight Arrow Connector 31"/>
            <p:cNvCxnSpPr>
              <a:cxnSpLocks noChangeShapeType="1"/>
            </p:cNvCxnSpPr>
            <p:nvPr/>
          </p:nvCxnSpPr>
          <p:spPr bwMode="auto">
            <a:xfrm rot="16200000" flipH="1">
              <a:off x="18257392" y="7035743"/>
              <a:ext cx="380959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40" name="TextBox 66"/>
            <p:cNvSpPr txBox="1">
              <a:spLocks noChangeArrowheads="1"/>
            </p:cNvSpPr>
            <p:nvPr/>
          </p:nvSpPr>
          <p:spPr bwMode="auto">
            <a:xfrm>
              <a:off x="14887081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0</a:t>
              </a:r>
            </a:p>
          </p:txBody>
        </p:sp>
        <p:sp>
          <p:nvSpPr>
            <p:cNvPr id="30741" name="TextBox 67"/>
            <p:cNvSpPr txBox="1">
              <a:spLocks noChangeArrowheads="1"/>
            </p:cNvSpPr>
            <p:nvPr/>
          </p:nvSpPr>
          <p:spPr bwMode="auto">
            <a:xfrm>
              <a:off x="16109459" y="6477000"/>
              <a:ext cx="902384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1</a:t>
              </a:r>
            </a:p>
          </p:txBody>
        </p:sp>
        <p:sp>
          <p:nvSpPr>
            <p:cNvPr id="30742" name="TextBox 68"/>
            <p:cNvSpPr txBox="1">
              <a:spLocks noChangeArrowheads="1"/>
            </p:cNvSpPr>
            <p:nvPr/>
          </p:nvSpPr>
          <p:spPr bwMode="auto">
            <a:xfrm>
              <a:off x="17931413" y="6477000"/>
              <a:ext cx="947268" cy="369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Block N</a:t>
              </a:r>
            </a:p>
          </p:txBody>
        </p:sp>
        <p:sp>
          <p:nvSpPr>
            <p:cNvPr id="30743" name="TextBox 69"/>
            <p:cNvSpPr txBox="1">
              <a:spLocks noChangeArrowheads="1"/>
            </p:cNvSpPr>
            <p:nvPr/>
          </p:nvSpPr>
          <p:spPr bwMode="auto">
            <a:xfrm>
              <a:off x="17212351" y="6477000"/>
              <a:ext cx="425757" cy="33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ts val="6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ts val="50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5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rPr>
                <a:t>…</a:t>
              </a:r>
            </a:p>
          </p:txBody>
        </p:sp>
      </p:grpSp>
      <p:sp>
        <p:nvSpPr>
          <p:cNvPr id="3" name="Right Arrow 2"/>
          <p:cNvSpPr/>
          <p:nvPr/>
        </p:nvSpPr>
        <p:spPr>
          <a:xfrm>
            <a:off x="2375173" y="2586427"/>
            <a:ext cx="427252" cy="3937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3" y="1267371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9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96" y="1251987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10"/>
          <p:cNvCxnSpPr>
            <a:cxnSpLocks noChangeShapeType="1"/>
            <a:endCxn id="30744" idx="0"/>
          </p:cNvCxnSpPr>
          <p:nvPr/>
        </p:nvCxnSpPr>
        <p:spPr bwMode="auto">
          <a:xfrm flipH="1">
            <a:off x="1442626" y="1921537"/>
            <a:ext cx="186589" cy="8557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29"/>
          <p:cNvCxnSpPr>
            <a:cxnSpLocks noChangeShapeType="1"/>
          </p:cNvCxnSpPr>
          <p:nvPr/>
        </p:nvCxnSpPr>
        <p:spPr bwMode="auto">
          <a:xfrm rot="16200000" flipH="1">
            <a:off x="3225051" y="1472971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0"/>
          <p:cNvCxnSpPr>
            <a:cxnSpLocks noChangeShapeType="1"/>
          </p:cNvCxnSpPr>
          <p:nvPr/>
        </p:nvCxnSpPr>
        <p:spPr bwMode="auto">
          <a:xfrm flipH="1">
            <a:off x="4313175" y="1324958"/>
            <a:ext cx="2794" cy="259616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30"/>
          <p:cNvCxnSpPr>
            <a:cxnSpLocks noChangeShapeType="1"/>
          </p:cNvCxnSpPr>
          <p:nvPr/>
        </p:nvCxnSpPr>
        <p:spPr bwMode="auto">
          <a:xfrm rot="16200000" flipH="1">
            <a:off x="5605582" y="1456138"/>
            <a:ext cx="285750" cy="119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49" y="12435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49" y="1235605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92" y="1250640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13" y="3329709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73" y="2154301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0591" y="4499116"/>
            <a:ext cx="409679" cy="3235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70786" y="4209795"/>
            <a:ext cx="3216173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less contention 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serialization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5991" y="4374406"/>
            <a:ext cx="609600" cy="609600"/>
          </a:xfrm>
          <a:prstGeom prst="rect">
            <a:avLst/>
          </a:prstGeom>
        </p:spPr>
      </p:pic>
      <p:pic>
        <p:nvPicPr>
          <p:cNvPr id="53" name="Picture 82" descr="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02" y="1250639"/>
            <a:ext cx="123102" cy="1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6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235">
        <p:fade/>
      </p:transition>
    </mc:Choice>
    <mc:Fallback xmlns="">
      <p:transition spd="med" advTm="58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and Benefit of Privatization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verhead for creating and initializing private copies</a:t>
            </a:r>
          </a:p>
          <a:p>
            <a:pPr lvl="1"/>
            <a:r>
              <a:rPr lang="en-US" dirty="0" smtClean="0"/>
              <a:t>Overhead for accumulating the contents of private copies into the final copy</a:t>
            </a:r>
          </a:p>
          <a:p>
            <a:endParaRPr lang="en-US" dirty="0" smtClean="0"/>
          </a:p>
          <a:p>
            <a:r>
              <a:rPr lang="en-US" dirty="0" smtClean="0"/>
              <a:t>Benefit</a:t>
            </a:r>
          </a:p>
          <a:p>
            <a:pPr lvl="1"/>
            <a:r>
              <a:rPr lang="en-US" dirty="0" smtClean="0"/>
              <a:t>Much less contention and serialization in accessing both the private copies and the final copy</a:t>
            </a:r>
          </a:p>
          <a:p>
            <a:pPr lvl="1"/>
            <a:r>
              <a:rPr lang="en-US" dirty="0" smtClean="0"/>
              <a:t>The overall performance can often be improved more than 10x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711">
        <p:fade/>
      </p:transition>
    </mc:Choice>
    <mc:Fallback xmlns="">
      <p:transition spd="med" advTm="41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Atomics for Histogram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subset of threads are in the same block</a:t>
            </a:r>
          </a:p>
          <a:p>
            <a:r>
              <a:rPr lang="en-US" dirty="0" smtClean="0"/>
              <a:t>Much higher throughput than DRAM (100x) or L2 (10x) atomics</a:t>
            </a:r>
          </a:p>
          <a:p>
            <a:r>
              <a:rPr lang="en-US" dirty="0" smtClean="0"/>
              <a:t>Less contention – only threads in the same block can access a shared memory variable</a:t>
            </a:r>
          </a:p>
          <a:p>
            <a:r>
              <a:rPr lang="en-US" dirty="0" smtClean="0"/>
              <a:t>This is a very important use case for shared memory!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674">
        <p:fade/>
      </p:transition>
    </mc:Choice>
    <mc:Fallback xmlns="">
      <p:transition spd="med" advTm="60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Shared Memory Atomics Requires Privatization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400" dirty="0"/>
              <a:t>Create private copies of the </a:t>
            </a:r>
            <a:r>
              <a:rPr lang="en-US" sz="1400" dirty="0" err="1"/>
              <a:t>histo</a:t>
            </a:r>
            <a:r>
              <a:rPr lang="en-US" sz="1400" dirty="0"/>
              <a:t>[] array for each thread block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__global__ void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histo_kernel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(unsigned char *buffer,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		long size, unsigned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__shared__ unsigned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histo_private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[7];</a:t>
            </a: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EE424C-52DF-4BBE-8311-A9270ABA953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76400" y="1047750"/>
            <a:ext cx="762000" cy="1143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575">
        <p:fade/>
      </p:transition>
    </mc:Choice>
    <mc:Fallback xmlns="">
      <p:transition spd="med" advTm="28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Shared Memory Atomics Requires Privatization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400" dirty="0"/>
              <a:t>Create private copies of the </a:t>
            </a:r>
            <a:r>
              <a:rPr lang="en-US" sz="1400" dirty="0" err="1"/>
              <a:t>histo</a:t>
            </a:r>
            <a:r>
              <a:rPr lang="en-US" sz="1400" dirty="0"/>
              <a:t>[] array for each thread block</a:t>
            </a:r>
          </a:p>
          <a:p>
            <a:pPr>
              <a:defRPr/>
            </a:pPr>
            <a:endParaRPr lang="en-US" sz="1400" dirty="0"/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__global__ void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histo_kernel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(unsigned char *buffer,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		long size, unsigned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 __shared__ unsigned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histo_private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[7];</a:t>
            </a: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if (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&lt; 7</a:t>
            </a:r>
            <a:r>
              <a:rPr lang="en-US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histo_private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] = 0;</a:t>
            </a:r>
          </a:p>
          <a:p>
            <a:pPr marL="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   __</a:t>
            </a:r>
            <a:r>
              <a:rPr lang="en-US" sz="1600" dirty="0" err="1">
                <a:latin typeface="Calibri" panose="020F0502020204030204" pitchFamily="34" charset="0"/>
                <a:cs typeface="Courier New" panose="02070309020205020404" pitchFamily="49" charset="0"/>
              </a:rPr>
              <a:t>syncthreads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EE424C-52DF-4BBE-8311-A9270ABA953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76400" y="1047750"/>
            <a:ext cx="762000" cy="1143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67000" y="3381189"/>
            <a:ext cx="3261198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the bin counters in the private copies of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276600" y="2952750"/>
            <a:ext cx="640000" cy="404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86">
        <p:fade/>
      </p:transition>
    </mc:Choice>
    <mc:Fallback xmlns="">
      <p:transition spd="med" advTm="482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7.5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EFA11-CD83-4F48-ABDA-39034F1F6ECF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44F400-F5B6-4BCB-B9C1-4A16CFF62E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21E72-297A-48FB-BFED-11EEADEB4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1123</TotalTime>
  <Words>530</Words>
  <Application>Microsoft Office PowerPoint</Application>
  <PresentationFormat>Custom</PresentationFormat>
  <Paragraphs>129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Sentinel Medium</vt:lpstr>
      <vt:lpstr>Times New Roman</vt:lpstr>
      <vt:lpstr>Trebuchet MS</vt:lpstr>
      <vt:lpstr>Verdana</vt:lpstr>
      <vt:lpstr>2_Title &amp; Bullet </vt:lpstr>
      <vt:lpstr>Module 7.5 – Parallel Computation Patterns (Histogram)</vt:lpstr>
      <vt:lpstr>Objective</vt:lpstr>
      <vt:lpstr>Privatization</vt:lpstr>
      <vt:lpstr>Privatization (cont.)</vt:lpstr>
      <vt:lpstr>Privatization (cont.)</vt:lpstr>
      <vt:lpstr>Cost and Benefit of Privatization</vt:lpstr>
      <vt:lpstr>Shared Memory Atomics for Histogram </vt:lpstr>
      <vt:lpstr>Shared Memory Atomics Requires Privatization</vt:lpstr>
      <vt:lpstr>Shared Memory Atomics Requires Privatization</vt:lpstr>
      <vt:lpstr>Build Private Histogram</vt:lpstr>
      <vt:lpstr>Build Final Histogram</vt:lpstr>
      <vt:lpstr>More on Privatization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60</cp:revision>
  <dcterms:created xsi:type="dcterms:W3CDTF">2013-11-15T21:49:21Z</dcterms:created>
  <dcterms:modified xsi:type="dcterms:W3CDTF">2016-04-02T20:53:32Z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</Properties>
</file>